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56" r:id="rId5"/>
    <p:sldId id="257" r:id="rId6"/>
    <p:sldId id="262" r:id="rId7"/>
    <p:sldId id="263" r:id="rId8"/>
    <p:sldId id="264" r:id="rId9"/>
    <p:sldId id="265" r:id="rId10"/>
    <p:sldId id="267" r:id="rId11"/>
    <p:sldId id="266" r:id="rId12"/>
    <p:sldId id="270" r:id="rId13"/>
    <p:sldId id="268" r:id="rId14"/>
    <p:sldId id="271" r:id="rId15"/>
    <p:sldId id="26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92F8E0-61BB-B375-F508-C4818573A971}" v="1" dt="2024-05-04T10:13:12.676"/>
    <p1510:client id="{4D6F33BC-CDAF-8A3D-37CB-FF17D85C61D1}" v="3" dt="2024-05-05T20:56:59.609"/>
    <p1510:client id="{6C4E229A-6F3F-38D7-01F3-C66EBA745FE8}" v="450" dt="2024-05-04T10:37:16.071"/>
    <p1510:client id="{9CEAB3C0-B42F-2FC9-7C7A-9FFA449DD64C}" v="362" dt="2024-05-05T05:18:25.4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6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283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916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392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348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276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951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609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980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62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705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884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DE438-E87E-F5E1-2176-956562B19C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1295759"/>
            <a:ext cx="7505741" cy="2089459"/>
          </a:xfrm>
        </p:spPr>
        <p:txBody>
          <a:bodyPr anchor="b">
            <a:normAutofit/>
          </a:bodyPr>
          <a:lstStyle/>
          <a:p>
            <a:pPr algn="l"/>
            <a:r>
              <a:rPr lang="en-US" sz="6600"/>
              <a:t>Chicago Reported Incidents Dataset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5EACDD-2804-B876-E5E0-9C661D0140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4756735"/>
            <a:ext cx="10512552" cy="1126680"/>
          </a:xfrm>
        </p:spPr>
        <p:txBody>
          <a:bodyPr>
            <a:normAutofit/>
          </a:bodyPr>
          <a:lstStyle/>
          <a:p>
            <a:pPr algn="l"/>
            <a:r>
              <a:rPr lang="en-US"/>
              <a:t>Jerry Petty, Mayowa </a:t>
            </a:r>
            <a:r>
              <a:rPr lang="en-US" err="1"/>
              <a:t>Toyinbo</a:t>
            </a:r>
            <a:r>
              <a:rPr lang="en-US"/>
              <a:t>, Erik Pacheco, Francisco Figueroa, Eric Ventura, Gerardo Camarena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C49A632-1F58-E434-9112-D05233CEB2AE}"/>
              </a:ext>
            </a:extLst>
          </p:cNvPr>
          <p:cNvSpPr txBox="1">
            <a:spLocks/>
          </p:cNvSpPr>
          <p:nvPr/>
        </p:nvSpPr>
        <p:spPr>
          <a:xfrm>
            <a:off x="455140" y="3549892"/>
            <a:ext cx="10512552" cy="11266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/>
              <a:t>CIS 4560-01 | Group 3</a:t>
            </a:r>
          </a:p>
        </p:txBody>
      </p:sp>
      <p:pic>
        <p:nvPicPr>
          <p:cNvPr id="11" name="Picture 10" descr="Trump Offers to Send 'the Feds' into Chicago to Fix Violent Crime — but They're Already There ...">
            <a:extLst>
              <a:ext uri="{FF2B5EF4-FFF2-40B4-BE49-F238E27FC236}">
                <a16:creationId xmlns:a16="http://schemas.microsoft.com/office/drawing/2014/main" id="{CA79E5C9-55C4-895C-F863-F068AE607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7169" y="1373403"/>
            <a:ext cx="4127930" cy="276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350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D344B-1E9B-6E45-DB82-2E293F31F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119" y="344530"/>
            <a:ext cx="10515600" cy="1325563"/>
          </a:xfrm>
        </p:spPr>
        <p:txBody>
          <a:bodyPr/>
          <a:lstStyle/>
          <a:p>
            <a:r>
              <a:rPr lang="en-US">
                <a:ea typeface="+mj-lt"/>
                <a:cs typeface="+mj-lt"/>
              </a:rPr>
              <a:t>Temporal Analysis Crime Count by Month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1E4A0-A4DB-2C8B-D7BE-49C3084E4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255" y="1805030"/>
            <a:ext cx="2899789" cy="453215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This Chart compares the reported crimes each month, providing insights into the unresolved issues across Chicago.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 descr="A graph of blue bars&#10;&#10;Description automatically generated">
            <a:extLst>
              <a:ext uri="{FF2B5EF4-FFF2-40B4-BE49-F238E27FC236}">
                <a16:creationId xmlns:a16="http://schemas.microsoft.com/office/drawing/2014/main" id="{1B2DC583-0A82-6F4C-5E48-7A3C0C92D9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" t="4699" r="11464" b="940"/>
          <a:stretch/>
        </p:blipFill>
        <p:spPr>
          <a:xfrm>
            <a:off x="3573161" y="1389706"/>
            <a:ext cx="8021636" cy="5164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65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D344B-1E9B-6E45-DB82-2E293F31F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3101" y="2275"/>
            <a:ext cx="7144718" cy="511903"/>
          </a:xfrm>
        </p:spPr>
        <p:txBody>
          <a:bodyPr>
            <a:normAutofit fontScale="90000"/>
          </a:bodyPr>
          <a:lstStyle/>
          <a:p>
            <a:r>
              <a:rPr lang="en-US" sz="3200">
                <a:solidFill>
                  <a:srgbClr val="0070C0"/>
                </a:solidFill>
                <a:ea typeface="+mj-lt"/>
                <a:cs typeface="+mj-lt"/>
              </a:rPr>
              <a:t>Temporal Analysis Crime Count by Year</a:t>
            </a:r>
            <a:endParaRPr lang="en-US" sz="3200">
              <a:solidFill>
                <a:srgbClr val="0070C0"/>
              </a:solidFill>
            </a:endParaRPr>
          </a:p>
        </p:txBody>
      </p:sp>
      <p:pic>
        <p:nvPicPr>
          <p:cNvPr id="5" name="Picture 4" descr="A graph with blue lines&#10;&#10;Description automatically generated">
            <a:extLst>
              <a:ext uri="{FF2B5EF4-FFF2-40B4-BE49-F238E27FC236}">
                <a16:creationId xmlns:a16="http://schemas.microsoft.com/office/drawing/2014/main" id="{FE0F70A9-4E4D-FDD4-56A2-27AFA521E0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" t="5980" b="4510"/>
          <a:stretch/>
        </p:blipFill>
        <p:spPr>
          <a:xfrm>
            <a:off x="3414444" y="1397380"/>
            <a:ext cx="8779480" cy="49158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1B8F42-27C5-7054-4CDF-D1E379062A58}"/>
              </a:ext>
            </a:extLst>
          </p:cNvPr>
          <p:cNvSpPr txBox="1"/>
          <p:nvPr/>
        </p:nvSpPr>
        <p:spPr>
          <a:xfrm>
            <a:off x="6457" y="109781"/>
            <a:ext cx="3403167" cy="64940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600">
                <a:ea typeface="+mn-lt"/>
                <a:cs typeface="+mn-lt"/>
              </a:rPr>
              <a:t>This slide presents a temporal analysis of crime in Chicago from 2001 to 2020.</a:t>
            </a:r>
            <a:endParaRPr lang="en-US" sz="2600"/>
          </a:p>
          <a:p>
            <a:endParaRPr lang="en-US" sz="2600">
              <a:ea typeface="+mn-lt"/>
              <a:cs typeface="+mn-lt"/>
            </a:endParaRPr>
          </a:p>
          <a:p>
            <a:r>
              <a:rPr lang="en-US" sz="2600">
                <a:ea typeface="+mn-lt"/>
                <a:cs typeface="+mn-lt"/>
              </a:rPr>
              <a:t>A peak in crime incidents is observed in July 2002, with a count of 46,012 reported cases.</a:t>
            </a:r>
            <a:endParaRPr lang="en-US" sz="2600"/>
          </a:p>
          <a:p>
            <a:endParaRPr lang="en-US" sz="2600">
              <a:ea typeface="+mn-lt"/>
              <a:cs typeface="+mn-lt"/>
            </a:endParaRPr>
          </a:p>
          <a:p>
            <a:r>
              <a:rPr lang="en-US" sz="2600">
                <a:ea typeface="+mn-lt"/>
                <a:cs typeface="+mn-lt"/>
              </a:rPr>
              <a:t>Despite fluctuations, there is an overall trend of declining crime rates over the observed period.</a:t>
            </a:r>
            <a:endParaRPr lang="en-US" sz="2600"/>
          </a:p>
        </p:txBody>
      </p:sp>
    </p:spTree>
    <p:extLst>
      <p:ext uri="{BB962C8B-B14F-4D97-AF65-F5344CB8AC3E}">
        <p14:creationId xmlns:p14="http://schemas.microsoft.com/office/powerpoint/2010/main" val="7008957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039F9-F3F1-3BCD-E2C0-05A279F0D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Implementation Flow Chart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410121A4-C5C7-75C9-6C8B-F684E5779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081" y="1583824"/>
            <a:ext cx="11296135" cy="389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014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12838-8AD5-871B-2BB7-6E7CADB38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16" y="2488"/>
            <a:ext cx="10516262" cy="1014028"/>
          </a:xfrm>
        </p:spPr>
        <p:txBody>
          <a:bodyPr anchor="b">
            <a:normAutofit/>
          </a:bodyPr>
          <a:lstStyle/>
          <a:p>
            <a:pPr algn="ctr"/>
            <a:r>
              <a:rPr lang="en-US" sz="4200"/>
              <a:t>Data Description/Source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2B3A50-F312-BDE8-2519-03278E9030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693" y="1026891"/>
            <a:ext cx="8239285" cy="53483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 dirty="0"/>
              <a:t>Data Name: </a:t>
            </a:r>
            <a:r>
              <a:rPr lang="en-US" dirty="0"/>
              <a:t>Chicago Crime (01JAN2001-22JUL2020)</a:t>
            </a:r>
          </a:p>
          <a:p>
            <a:pPr marL="0" indent="0">
              <a:buNone/>
            </a:pPr>
            <a:r>
              <a:rPr lang="en-US" b="1" dirty="0"/>
              <a:t>Source: </a:t>
            </a:r>
            <a:r>
              <a:rPr lang="en-US" dirty="0"/>
              <a:t>Chicago P.D.</a:t>
            </a:r>
          </a:p>
          <a:p>
            <a:pPr marL="0" indent="0">
              <a:buNone/>
            </a:pPr>
            <a:r>
              <a:rPr lang="en-US" b="1" dirty="0"/>
              <a:t>Size:</a:t>
            </a:r>
            <a:r>
              <a:rPr lang="en-US" dirty="0"/>
              <a:t> </a:t>
            </a:r>
            <a:r>
              <a:rPr lang="en-US" u="sng" dirty="0"/>
              <a:t>1.7GB</a:t>
            </a:r>
            <a:r>
              <a:rPr lang="en-US" dirty="0"/>
              <a:t> </a:t>
            </a:r>
            <a:r>
              <a:rPr lang="en-US" b="1" dirty="0"/>
              <a:t>Format:</a:t>
            </a:r>
            <a:r>
              <a:rPr lang="en-US" dirty="0"/>
              <a:t> CSV</a:t>
            </a:r>
          </a:p>
          <a:p>
            <a:pPr marL="0" indent="0">
              <a:buNone/>
            </a:pPr>
            <a:r>
              <a:rPr lang="en-US" b="1" dirty="0"/>
              <a:t>Dataset URL:</a:t>
            </a:r>
            <a:r>
              <a:rPr lang="en-US" dirty="0"/>
              <a:t> https://www.kaggle.com/datasets/n3v375/chicago-crime-from-01jan2001-to-22jul2020</a:t>
            </a:r>
          </a:p>
          <a:p>
            <a:pPr marL="0" indent="0">
              <a:buNone/>
            </a:pPr>
            <a:r>
              <a:rPr lang="en-US" b="1" err="1"/>
              <a:t>Github</a:t>
            </a:r>
            <a:r>
              <a:rPr lang="en-US" b="1"/>
              <a:t> URL:</a:t>
            </a:r>
            <a:r>
              <a:rPr lang="en-US" dirty="0"/>
              <a:t> https://github.com/FranXavier12/Tempo-Spatial-Analysis-of-Chicago-Crime-Data</a:t>
            </a:r>
          </a:p>
          <a:p>
            <a:pPr marL="0" indent="0">
              <a:buNone/>
            </a:pPr>
            <a:r>
              <a:rPr lang="en-US" b="1" dirty="0"/>
              <a:t>Description:</a:t>
            </a:r>
            <a:r>
              <a:rPr lang="en-US" dirty="0"/>
              <a:t> This data records incidents of crime recognized by the Chicago Police Department. It includes location, time, and the categorial reasoning for each incident.</a:t>
            </a:r>
          </a:p>
        </p:txBody>
      </p:sp>
      <p:pic>
        <p:nvPicPr>
          <p:cNvPr id="5" name="Picture 4" descr="Chicagoans, Ex-Gang Members, Officials: 'No Easy Way To Stop The Violence' : NPR">
            <a:extLst>
              <a:ext uri="{FF2B5EF4-FFF2-40B4-BE49-F238E27FC236}">
                <a16:creationId xmlns:a16="http://schemas.microsoft.com/office/drawing/2014/main" id="{E817C3AE-5231-EA0E-3CD9-7E1690FB5F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622" r="27622"/>
          <a:stretch/>
        </p:blipFill>
        <p:spPr>
          <a:xfrm>
            <a:off x="8185344" y="1827518"/>
            <a:ext cx="4005133" cy="5030482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25947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914F7-3334-BB98-295D-AEE84CBC9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605" y="334233"/>
            <a:ext cx="10515600" cy="1325563"/>
          </a:xfrm>
        </p:spPr>
        <p:txBody>
          <a:bodyPr/>
          <a:lstStyle/>
          <a:p>
            <a:r>
              <a:rPr lang="en-US"/>
              <a:t>Specifications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020D5-30DD-D451-1A58-591D010991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605" y="1889196"/>
            <a:ext cx="3204180" cy="3816050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>
              <a:buNone/>
            </a:pPr>
            <a:r>
              <a:rPr lang="en-US" b="1">
                <a:ea typeface="+mn-lt"/>
                <a:cs typeface="+mn-lt"/>
              </a:rPr>
              <a:t>Cluster Version: </a:t>
            </a:r>
            <a:r>
              <a:rPr lang="en-US">
                <a:ea typeface="+mn-lt"/>
                <a:cs typeface="+mn-lt"/>
              </a:rPr>
              <a:t>Hadoop Cluster 3.3.3</a:t>
            </a:r>
            <a:endParaRPr lang="en-US"/>
          </a:p>
          <a:p>
            <a:pPr>
              <a:buNone/>
            </a:pPr>
            <a:r>
              <a:rPr lang="en-US" b="1">
                <a:ea typeface="+mn-lt"/>
                <a:cs typeface="+mn-lt"/>
              </a:rPr>
              <a:t>Number of Nodes</a:t>
            </a:r>
            <a:r>
              <a:rPr lang="en-US">
                <a:ea typeface="+mn-lt"/>
                <a:cs typeface="+mn-lt"/>
              </a:rPr>
              <a:t>: 3 nodes (1 Master, 2 Worker)</a:t>
            </a:r>
            <a:endParaRPr lang="en-US"/>
          </a:p>
          <a:p>
            <a:pPr>
              <a:buNone/>
            </a:pPr>
            <a:r>
              <a:rPr lang="en-US" b="1">
                <a:ea typeface="+mn-lt"/>
                <a:cs typeface="+mn-lt"/>
              </a:rPr>
              <a:t>Memory Size:</a:t>
            </a:r>
            <a:endParaRPr lang="en-US"/>
          </a:p>
          <a:p>
            <a:pPr>
              <a:buNone/>
            </a:pPr>
            <a:r>
              <a:rPr lang="en-US" b="1">
                <a:ea typeface="+mn-lt"/>
                <a:cs typeface="+mn-lt"/>
              </a:rPr>
              <a:t>Master Nodes:</a:t>
            </a:r>
            <a:r>
              <a:rPr lang="en-US">
                <a:ea typeface="+mn-lt"/>
                <a:cs typeface="+mn-lt"/>
              </a:rPr>
              <a:t> 51.2GB RAM</a:t>
            </a:r>
            <a:endParaRPr lang="en-US"/>
          </a:p>
          <a:p>
            <a:pPr>
              <a:buNone/>
            </a:pPr>
            <a:r>
              <a:rPr lang="en-US" b="1">
                <a:ea typeface="+mn-lt"/>
                <a:cs typeface="+mn-lt"/>
              </a:rPr>
              <a:t>Worker Nodes</a:t>
            </a:r>
            <a:r>
              <a:rPr lang="en-US">
                <a:ea typeface="+mn-lt"/>
                <a:cs typeface="+mn-lt"/>
              </a:rPr>
              <a:t>: 58GB RAM each</a:t>
            </a:r>
            <a:endParaRPr lang="en-US"/>
          </a:p>
          <a:p>
            <a:pPr>
              <a:buNone/>
            </a:pPr>
            <a:r>
              <a:rPr lang="en-US" b="1">
                <a:ea typeface="+mn-lt"/>
                <a:cs typeface="+mn-lt"/>
              </a:rPr>
              <a:t>CPU Speed:</a:t>
            </a:r>
            <a:r>
              <a:rPr lang="en-US">
                <a:ea typeface="+mn-lt"/>
                <a:cs typeface="+mn-lt"/>
              </a:rPr>
              <a:t> 1995.312 MHz</a:t>
            </a:r>
            <a:endParaRPr lang="en-US"/>
          </a:p>
          <a:p>
            <a:pPr>
              <a:buNone/>
            </a:pPr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F8AFBB2-93A9-64D7-3B71-327AC56F3A81}"/>
              </a:ext>
            </a:extLst>
          </p:cNvPr>
          <p:cNvSpPr txBox="1">
            <a:spLocks/>
          </p:cNvSpPr>
          <p:nvPr/>
        </p:nvSpPr>
        <p:spPr>
          <a:xfrm>
            <a:off x="4310840" y="5335197"/>
            <a:ext cx="6800063" cy="1303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None/>
            </a:pPr>
            <a:r>
              <a:rPr lang="en-US">
                <a:ea typeface="+mn-lt"/>
                <a:cs typeface="+mn-lt"/>
              </a:rPr>
              <a:t> Our cluster is running Hadoop version 3.3.3, consisting of 3 nodes (1 Master and 2 Worker), with the master node having 51.2GB of RAM and each worker node having 58GB of RAM. The CPU speed is approximately 2.00 GHz.</a:t>
            </a:r>
            <a:endParaRPr lang="en-US"/>
          </a:p>
          <a:p>
            <a:pPr>
              <a:buFont typeface="Arial" panose="020B0604020202020204" pitchFamily="34" charset="0"/>
              <a:buNone/>
            </a:pPr>
            <a:endParaRPr lang="en-US"/>
          </a:p>
          <a:p>
            <a:pPr>
              <a:buFont typeface="Arial" panose="020B0604020202020204" pitchFamily="34" charset="0"/>
              <a:buNone/>
            </a:pPr>
            <a:endParaRPr lang="en-US"/>
          </a:p>
        </p:txBody>
      </p:sp>
      <p:pic>
        <p:nvPicPr>
          <p:cNvPr id="6" name="Picture 5" descr="A computer screen shot of a black screen&#10;&#10;Description automatically generated">
            <a:extLst>
              <a:ext uri="{FF2B5EF4-FFF2-40B4-BE49-F238E27FC236}">
                <a16:creationId xmlns:a16="http://schemas.microsoft.com/office/drawing/2014/main" id="{0F582DF3-F01A-C392-F4CD-0DA88F15C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3084" y="1055194"/>
            <a:ext cx="7038661" cy="4119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405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6C16A-9E33-1531-BBA0-463F9B57C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065" y="365125"/>
            <a:ext cx="10515600" cy="1325563"/>
          </a:xfrm>
        </p:spPr>
        <p:txBody>
          <a:bodyPr/>
          <a:lstStyle/>
          <a:p>
            <a:r>
              <a:rPr lang="en-US">
                <a:ea typeface="+mj-lt"/>
                <a:cs typeface="+mj-lt"/>
              </a:rPr>
              <a:t>Top 15 Crime Incident Types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7FDA6-C53D-94AF-7FB1-406EFF6E93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065" y="1825625"/>
            <a:ext cx="5397844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This table provides insights into the top 15 crime types reported in the Chicago Police Department dataset. </a:t>
            </a:r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Analyzing the distribution of crime types helps identify prevalent issues in the city.</a:t>
            </a:r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2D64810-DA56-6340-F900-90E7C21FC3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7008" b="478"/>
          <a:stretch/>
        </p:blipFill>
        <p:spPr>
          <a:xfrm>
            <a:off x="7443082" y="362466"/>
            <a:ext cx="3929432" cy="6412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170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16C16A-9E33-1531-BBA0-463F9B57C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930" y="181459"/>
            <a:ext cx="2116579" cy="264516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Top </a:t>
            </a:r>
            <a:r>
              <a:rPr lang="en-US" sz="2800">
                <a:solidFill>
                  <a:srgbClr val="FFFFFF"/>
                </a:solidFill>
              </a:rPr>
              <a:t>15</a:t>
            </a:r>
            <a:r>
              <a:rPr lang="en-US" sz="2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800">
                <a:solidFill>
                  <a:srgbClr val="FFFFFF"/>
                </a:solidFill>
              </a:rPr>
              <a:t>Causes of Incidents Visualization</a:t>
            </a:r>
            <a:endParaRPr lang="en-US" sz="2800" kern="120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6" name="Picture 5" descr="A graph of blue bars&#10;&#10;Description automatically generated">
            <a:extLst>
              <a:ext uri="{FF2B5EF4-FFF2-40B4-BE49-F238E27FC236}">
                <a16:creationId xmlns:a16="http://schemas.microsoft.com/office/drawing/2014/main" id="{CF1B2FFE-D3CD-8458-87DD-B1F31649F3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" r="12050" b="188"/>
          <a:stretch/>
        </p:blipFill>
        <p:spPr>
          <a:xfrm>
            <a:off x="2846173" y="315584"/>
            <a:ext cx="9129593" cy="6237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858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6C16A-9E33-1531-BBA0-463F9B57C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3" y="-2087"/>
            <a:ext cx="3166645" cy="868294"/>
          </a:xfrm>
        </p:spPr>
        <p:txBody>
          <a:bodyPr>
            <a:normAutofit fontScale="90000"/>
          </a:bodyPr>
          <a:lstStyle/>
          <a:p>
            <a:r>
              <a:rPr lang="en-US" sz="3200">
                <a:solidFill>
                  <a:srgbClr val="0070C0"/>
                </a:solidFill>
                <a:ea typeface="+mj-lt"/>
                <a:cs typeface="+mj-lt"/>
              </a:rPr>
              <a:t>Arrests Analysis by Crime Type</a:t>
            </a:r>
            <a:endParaRPr lang="en-US" sz="3200">
              <a:solidFill>
                <a:srgbClr val="0070C0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3F9051B-98A3-2DB6-129C-AED29612E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387" y="1167821"/>
            <a:ext cx="2954595" cy="549433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buNone/>
            </a:pPr>
            <a:r>
              <a:rPr lang="en-US">
                <a:ea typeface="+mn-lt"/>
                <a:cs typeface="+mn-lt"/>
              </a:rPr>
              <a:t>This bar chart compares the crimes reported to arrests made. This allows us to understand the types of crimes that result in arrests. 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The ratio of ‘arrests made’ to ‘crimes reported’ is also shown in percentages.</a:t>
            </a:r>
          </a:p>
          <a:p>
            <a:pPr>
              <a:buNone/>
            </a:pPr>
            <a:endParaRPr lang="en-US"/>
          </a:p>
          <a:p>
            <a:pPr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50F1A9AC-DEDC-2032-AC3B-E1CD19390B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48" r="238" b="879"/>
          <a:stretch/>
        </p:blipFill>
        <p:spPr>
          <a:xfrm>
            <a:off x="3300780" y="650791"/>
            <a:ext cx="8628670" cy="548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557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lowchart: Document 21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2E40CB-BB0F-AD99-F949-E8D7B6A1F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641" y="-3194"/>
            <a:ext cx="2426894" cy="20095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>
                <a:solidFill>
                  <a:srgbClr val="FFFFFF"/>
                </a:solidFill>
              </a:rPr>
              <a:t>Crime</a:t>
            </a:r>
            <a:r>
              <a:rPr lang="en-US" sz="2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by </a:t>
            </a:r>
            <a:r>
              <a:rPr lang="en-US" sz="2800">
                <a:solidFill>
                  <a:srgbClr val="FFFFFF"/>
                </a:solidFill>
              </a:rPr>
              <a:t>Location</a:t>
            </a:r>
            <a:endParaRPr lang="en-US" sz="28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A graph of blue and red squares&#10;&#10;Description automatically generated">
            <a:extLst>
              <a:ext uri="{FF2B5EF4-FFF2-40B4-BE49-F238E27FC236}">
                <a16:creationId xmlns:a16="http://schemas.microsoft.com/office/drawing/2014/main" id="{0A8E09C2-87EC-C061-9CA7-06FA907281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" t="5564" r="12266" b="1082"/>
          <a:stretch/>
        </p:blipFill>
        <p:spPr>
          <a:xfrm>
            <a:off x="2259999" y="295997"/>
            <a:ext cx="9636222" cy="622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014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lowchart: Document 2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568C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A54F25-8895-E4F1-5A38-D0861BEF2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209151" cy="264113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>
                <a:solidFill>
                  <a:srgbClr val="FFFFFF"/>
                </a:solidFill>
              </a:rPr>
              <a:t>Geo-Spatial Analysis</a:t>
            </a:r>
            <a:br>
              <a:rPr lang="en-US" sz="2800">
                <a:solidFill>
                  <a:srgbClr val="FFFFFF"/>
                </a:solidFill>
              </a:rPr>
            </a:br>
            <a:br>
              <a:rPr lang="en-US" sz="2800">
                <a:solidFill>
                  <a:srgbClr val="FFFFFF"/>
                </a:solidFill>
              </a:rPr>
            </a:br>
            <a:r>
              <a:rPr lang="en-US" sz="3200">
                <a:solidFill>
                  <a:srgbClr val="FFFFFF"/>
                </a:solidFill>
              </a:rPr>
              <a:t>Heatmap</a:t>
            </a:r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 </a:t>
            </a:r>
          </a:p>
        </p:txBody>
      </p:sp>
      <p:pic>
        <p:nvPicPr>
          <p:cNvPr id="5" name="Picture 4" descr="A map of chicago with blue spots&#10;&#10;Description automatically generated">
            <a:extLst>
              <a:ext uri="{FF2B5EF4-FFF2-40B4-BE49-F238E27FC236}">
                <a16:creationId xmlns:a16="http://schemas.microsoft.com/office/drawing/2014/main" id="{203E7547-1CFE-D1DD-531C-C245243F6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4138" y="218304"/>
            <a:ext cx="8068939" cy="6411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175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lowchart: Document 2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568C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A54F25-8895-E4F1-5A38-D0861BEF2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209151" cy="264113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>
                <a:solidFill>
                  <a:srgbClr val="FFFFFF"/>
                </a:solidFill>
              </a:rPr>
              <a:t>Geo-Spatial Analysis</a:t>
            </a:r>
            <a:br>
              <a:rPr lang="en-US" sz="2800">
                <a:solidFill>
                  <a:srgbClr val="FFFFFF"/>
                </a:solidFill>
              </a:rPr>
            </a:br>
            <a:br>
              <a:rPr lang="en-US" sz="2800">
                <a:solidFill>
                  <a:srgbClr val="FFFFFF"/>
                </a:solidFill>
              </a:rPr>
            </a:br>
            <a:r>
              <a:rPr lang="en-US" sz="3200">
                <a:solidFill>
                  <a:srgbClr val="FFFFFF"/>
                </a:solidFill>
              </a:rPr>
              <a:t>Bubbles</a:t>
            </a:r>
            <a:endParaRPr lang="en-US" sz="32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 descr="A map of a city&#10;&#10;Description automatically generated">
            <a:extLst>
              <a:ext uri="{FF2B5EF4-FFF2-40B4-BE49-F238E27FC236}">
                <a16:creationId xmlns:a16="http://schemas.microsoft.com/office/drawing/2014/main" id="{F19559E0-8155-27D9-AAC3-C5291558FB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11" r="124" b="-155"/>
          <a:stretch/>
        </p:blipFill>
        <p:spPr>
          <a:xfrm>
            <a:off x="3168489" y="140270"/>
            <a:ext cx="8305788" cy="6571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168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76E2AD636A8204B908BBDEA66AB3857" ma:contentTypeVersion="13" ma:contentTypeDescription="Create a new document." ma:contentTypeScope="" ma:versionID="d6f27863f3cb040ef2299bf13687026f">
  <xsd:schema xmlns:xsd="http://www.w3.org/2001/XMLSchema" xmlns:xs="http://www.w3.org/2001/XMLSchema" xmlns:p="http://schemas.microsoft.com/office/2006/metadata/properties" xmlns:ns3="155be44d-5ea0-4796-a9fb-aaf930d21d7b" xmlns:ns4="a8b25e83-4e7f-4993-9feb-48bfc9b11417" targetNamespace="http://schemas.microsoft.com/office/2006/metadata/properties" ma:root="true" ma:fieldsID="401648bccb2e29b1299fdc6913ad911d" ns3:_="" ns4:_="">
    <xsd:import namespace="155be44d-5ea0-4796-a9fb-aaf930d21d7b"/>
    <xsd:import namespace="a8b25e83-4e7f-4993-9feb-48bfc9b1141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3:MediaServiceObjectDetectorVersions" minOccurs="0"/>
                <xsd:element ref="ns3:MediaServiceSearchPropertie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44d-5ea0-4796-a9fb-aaf930d21d7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20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8b25e83-4e7f-4993-9feb-48bfc9b1141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55be44d-5ea0-4796-a9fb-aaf930d21d7b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F59BB16-FEC4-4D95-9215-47E1E2E2EB18}">
  <ds:schemaRefs>
    <ds:schemaRef ds:uri="155be44d-5ea0-4796-a9fb-aaf930d21d7b"/>
    <ds:schemaRef ds:uri="a8b25e83-4e7f-4993-9feb-48bfc9b1141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E84228B-EB83-45E1-A706-232814D45594}">
  <ds:schemaRefs>
    <ds:schemaRef ds:uri="155be44d-5ea0-4796-a9fb-aaf930d21d7b"/>
    <ds:schemaRef ds:uri="a8b25e83-4e7f-4993-9feb-48bfc9b1141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4A53EDF-14D0-42EC-A834-D3E13D923CC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Chicago Reported Incidents Dataset</vt:lpstr>
      <vt:lpstr>Data Description/Source</vt:lpstr>
      <vt:lpstr>Specifications</vt:lpstr>
      <vt:lpstr>Top 15 Crime Incident Types</vt:lpstr>
      <vt:lpstr>Top 15 Causes of Incidents Visualization</vt:lpstr>
      <vt:lpstr>Arrests Analysis by Crime Type</vt:lpstr>
      <vt:lpstr>Crime by Location</vt:lpstr>
      <vt:lpstr>Geo-Spatial Analysis  Heatmap </vt:lpstr>
      <vt:lpstr>Geo-Spatial Analysis  Bubbles</vt:lpstr>
      <vt:lpstr>Temporal Analysis Crime Count by Month</vt:lpstr>
      <vt:lpstr>Temporal Analysis Crime Count by Year</vt:lpstr>
      <vt:lpstr>Implementation Flow Chart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York Service Request Dataset</dc:title>
  <dc:creator>Pacheco, Erik J</dc:creator>
  <cp:revision>7</cp:revision>
  <dcterms:created xsi:type="dcterms:W3CDTF">2024-04-14T20:58:38Z</dcterms:created>
  <dcterms:modified xsi:type="dcterms:W3CDTF">2024-05-05T21:07:23Z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0x010100776E2AD636A8204B908BBDEA66AB3857</vt:lpwstr>
  </property>
</Properties>
</file>

<file path=docProps/thumbnail.jpeg>
</file>